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3" r:id="rId16"/>
    <p:sldId id="274" r:id="rId17"/>
  </p:sldIdLst>
  <p:sldSz cx="14630400" cy="8229600"/>
  <p:notesSz cx="8229600" cy="14630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unito" pitchFamily="2" charset="0"/>
      <p:regular r:id="rId23"/>
      <p:bold r:id="rId24"/>
      <p:italic r:id="rId25"/>
      <p:boldItalic r:id="rId26"/>
    </p:embeddedFont>
    <p:embeddedFont>
      <p:font typeface="PT Sans" panose="020B0503020203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69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745343"/>
            <a:ext cx="4869180" cy="27389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980248"/>
            <a:ext cx="7415927" cy="200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850"/>
              </a:lnSpc>
              <a:buNone/>
            </a:pPr>
            <a:r>
              <a:rPr lang="en-US" sz="63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Voice-Based Traffic Sign Recognition</a:t>
            </a:r>
            <a:endParaRPr lang="en-US" sz="6300" dirty="0"/>
          </a:p>
        </p:txBody>
      </p:sp>
      <p:sp>
        <p:nvSpPr>
          <p:cNvPr id="5" name="Text 1"/>
          <p:cNvSpPr/>
          <p:nvPr/>
        </p:nvSpPr>
        <p:spPr>
          <a:xfrm>
            <a:off x="864037" y="435459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8" name="Text 3"/>
          <p:cNvSpPr/>
          <p:nvPr/>
        </p:nvSpPr>
        <p:spPr>
          <a:xfrm>
            <a:off x="6354485" y="4653914"/>
            <a:ext cx="223408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by: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Syed Ali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Vivekavardhan Berila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Abdul Rehman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b="1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Hayath</a:t>
            </a:r>
            <a:r>
              <a:rPr lang="en-US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Allabakash</a:t>
            </a:r>
            <a:endParaRPr lang="en-US" b="1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ts val="3400"/>
              </a:lnSpc>
              <a:buNone/>
            </a:pPr>
            <a:r>
              <a:rPr lang="en-US" b="1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Yatish</a:t>
            </a:r>
            <a:r>
              <a:rPr lang="en-US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Nayan</a:t>
            </a:r>
          </a:p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248" y="3145393"/>
            <a:ext cx="4949785" cy="193869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1284" y="742950"/>
            <a:ext cx="7196018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Speech Recognition Integration</a:t>
            </a:r>
            <a:endParaRPr lang="en-US" sz="3950" dirty="0"/>
          </a:p>
        </p:txBody>
      </p:sp>
      <p:sp>
        <p:nvSpPr>
          <p:cNvPr id="5" name="Shape 1"/>
          <p:cNvSpPr/>
          <p:nvPr/>
        </p:nvSpPr>
        <p:spPr>
          <a:xfrm>
            <a:off x="751284" y="1937623"/>
            <a:ext cx="482917" cy="482918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01779" y="2027515"/>
            <a:ext cx="18180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3"/>
          <p:cNvSpPr/>
          <p:nvPr/>
        </p:nvSpPr>
        <p:spPr>
          <a:xfrm>
            <a:off x="1448753" y="1937623"/>
            <a:ext cx="2525316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Tools and Libraries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448753" y="2381964"/>
            <a:ext cx="6943963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Libraries like Google Speech Recognition API are used for converting text to speech.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751284" y="3524726"/>
            <a:ext cx="482917" cy="482918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01779" y="3614618"/>
            <a:ext cx="18180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1448753" y="3524726"/>
            <a:ext cx="2525316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Process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1448753" y="3969067"/>
            <a:ext cx="6943963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Recognized traffic signs are converted into text and then into audio messages.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51284" y="5111829"/>
            <a:ext cx="482917" cy="482918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01779" y="5201722"/>
            <a:ext cx="18180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1"/>
          <p:cNvSpPr/>
          <p:nvPr/>
        </p:nvSpPr>
        <p:spPr>
          <a:xfrm>
            <a:off x="1448753" y="5111829"/>
            <a:ext cx="2525316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Flow</a:t>
            </a:r>
            <a:endParaRPr lang="en-US" sz="1950" dirty="0"/>
          </a:p>
        </p:txBody>
      </p:sp>
      <p:sp>
        <p:nvSpPr>
          <p:cNvPr id="16" name="Text 12"/>
          <p:cNvSpPr/>
          <p:nvPr/>
        </p:nvSpPr>
        <p:spPr>
          <a:xfrm>
            <a:off x="1448753" y="5556171"/>
            <a:ext cx="6943963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traffic sign recognition output is processed into voice feedback.</a:t>
            </a:r>
            <a:endParaRPr lang="en-US" sz="1650" dirty="0"/>
          </a:p>
        </p:txBody>
      </p:sp>
      <p:sp>
        <p:nvSpPr>
          <p:cNvPr id="17" name="Shape 13"/>
          <p:cNvSpPr/>
          <p:nvPr/>
        </p:nvSpPr>
        <p:spPr>
          <a:xfrm>
            <a:off x="751284" y="6355556"/>
            <a:ext cx="482917" cy="482918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901779" y="6445448"/>
            <a:ext cx="18180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350" dirty="0"/>
          </a:p>
        </p:txBody>
      </p:sp>
      <p:sp>
        <p:nvSpPr>
          <p:cNvPr id="19" name="Text 15"/>
          <p:cNvSpPr/>
          <p:nvPr/>
        </p:nvSpPr>
        <p:spPr>
          <a:xfrm>
            <a:off x="1448753" y="6355556"/>
            <a:ext cx="2525316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Example</a:t>
            </a:r>
            <a:endParaRPr lang="en-US" sz="1950" dirty="0"/>
          </a:p>
        </p:txBody>
      </p:sp>
      <p:sp>
        <p:nvSpPr>
          <p:cNvPr id="20" name="Text 16"/>
          <p:cNvSpPr/>
          <p:nvPr/>
        </p:nvSpPr>
        <p:spPr>
          <a:xfrm>
            <a:off x="1448753" y="6799898"/>
            <a:ext cx="6943963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recognizes a "Stop" sign and outputs the corresponding voice message.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811" y="308610"/>
            <a:ext cx="3934658" cy="2468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68693" y="3786664"/>
            <a:ext cx="6012418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Flask Web Application</a:t>
            </a:r>
            <a:endParaRPr lang="en-US" sz="4550" dirty="0"/>
          </a:p>
        </p:txBody>
      </p:sp>
      <p:sp>
        <p:nvSpPr>
          <p:cNvPr id="5" name="Shape 1"/>
          <p:cNvSpPr/>
          <p:nvPr/>
        </p:nvSpPr>
        <p:spPr>
          <a:xfrm>
            <a:off x="968693" y="4882991"/>
            <a:ext cx="4066461" cy="2646045"/>
          </a:xfrm>
          <a:prstGeom prst="roundRect">
            <a:avLst>
              <a:gd name="adj" fmla="val 13996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 2"/>
          <p:cNvSpPr/>
          <p:nvPr/>
        </p:nvSpPr>
        <p:spPr>
          <a:xfrm>
            <a:off x="1245989" y="516028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Image Upload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1245989" y="5671542"/>
            <a:ext cx="3511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Users can upload images of traffic signs through a simple interface.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5281970" y="4882991"/>
            <a:ext cx="4066461" cy="2646045"/>
          </a:xfrm>
          <a:prstGeom prst="roundRect">
            <a:avLst>
              <a:gd name="adj" fmla="val 13996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559266" y="516028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Prediction Display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5559266" y="5671542"/>
            <a:ext cx="3511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application displays the recognized sign on the web interface.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9595247" y="4882991"/>
            <a:ext cx="4066461" cy="2646045"/>
          </a:xfrm>
          <a:prstGeom prst="roundRect">
            <a:avLst>
              <a:gd name="adj" fmla="val 13996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872543" y="516028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Voice Output</a:t>
            </a:r>
            <a:endParaRPr lang="en-US" sz="2250" dirty="0"/>
          </a:p>
        </p:txBody>
      </p:sp>
      <p:sp>
        <p:nvSpPr>
          <p:cNvPr id="13" name="Text 9"/>
          <p:cNvSpPr/>
          <p:nvPr/>
        </p:nvSpPr>
        <p:spPr>
          <a:xfrm>
            <a:off x="9872543" y="5671542"/>
            <a:ext cx="351186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application uses a speech synthesis engine to provide audio feedback for the recognized signs.</a:t>
            </a:r>
            <a:endParaRPr lang="en-US" sz="19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C42377-FEDD-C17C-3B5A-F4A56ABFC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7073" y="7806333"/>
            <a:ext cx="1733792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449104"/>
            <a:ext cx="3838456" cy="479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System Workflow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1255157"/>
            <a:ext cx="815578" cy="13050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8944" y="1418273"/>
            <a:ext cx="1919168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Image Input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2028944" y="1756053"/>
            <a:ext cx="1163264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Users upload an image of a traffic sign.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2560201"/>
            <a:ext cx="815578" cy="13050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8944" y="2723317"/>
            <a:ext cx="1919168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Preprocessing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2028944" y="3061097"/>
            <a:ext cx="1163264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image is resized and converted into a format suitable for the CNN model.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693" y="3865245"/>
            <a:ext cx="815578" cy="13050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8944" y="4028361"/>
            <a:ext cx="1919168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CNN Model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2028944" y="4366141"/>
            <a:ext cx="1163264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preprocessed image is fed into the CNN model, which identifies the traffic sign.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693" y="5170289"/>
            <a:ext cx="815578" cy="13050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8944" y="5333405"/>
            <a:ext cx="1919168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Speech Synthesis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2028944" y="5671185"/>
            <a:ext cx="1163264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recognized traffic sign is converted into an audio message.</a:t>
            </a:r>
            <a:endParaRPr lang="en-US" sz="12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693" y="6475333"/>
            <a:ext cx="815578" cy="130504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8944" y="6638449"/>
            <a:ext cx="1919168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Voice Output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2028944" y="6976229"/>
            <a:ext cx="1163264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application plays the audio message, providing voice feedback.</a:t>
            </a:r>
            <a:endParaRPr lang="en-US" sz="12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E744D8B-1A24-7C36-F923-C753C1E31A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8543" y="7420320"/>
            <a:ext cx="3640575" cy="7201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646396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Results</a:t>
            </a:r>
            <a:endParaRPr lang="en-US" sz="4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67" y="3020378"/>
            <a:ext cx="4345510" cy="23356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5356027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Flask Web page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968693" y="5965984"/>
            <a:ext cx="38289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996" y="3020377"/>
            <a:ext cx="4377398" cy="22159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7247" y="5356027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Uploading an image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5407462" y="5846326"/>
            <a:ext cx="38289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994" y="3081608"/>
            <a:ext cx="4945140" cy="208324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017681" y="5356027"/>
            <a:ext cx="3828931" cy="72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Predicting Traffic Sign and giving voice advice</a:t>
            </a:r>
            <a:endParaRPr lang="en-US" sz="2250" dirty="0"/>
          </a:p>
        </p:txBody>
      </p:sp>
      <p:sp>
        <p:nvSpPr>
          <p:cNvPr id="11" name="Text 6"/>
          <p:cNvSpPr/>
          <p:nvPr/>
        </p:nvSpPr>
        <p:spPr>
          <a:xfrm>
            <a:off x="9846231" y="5552480"/>
            <a:ext cx="38289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71172F-C180-B5E9-EB3F-AE18EA3D5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8704" y="7418046"/>
            <a:ext cx="2340096" cy="81155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799" y="2488049"/>
            <a:ext cx="4886801" cy="325385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9152" y="659368"/>
            <a:ext cx="5641896" cy="705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Challenges Faced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9152" y="1993821"/>
            <a:ext cx="539472" cy="539472"/>
          </a:xfrm>
          <a:prstGeom prst="roundRect">
            <a:avLst>
              <a:gd name="adj" fmla="val 6667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07269" y="2094309"/>
            <a:ext cx="20312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618298" y="1993821"/>
            <a:ext cx="2820948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Model Accuracy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618298" y="2490192"/>
            <a:ext cx="6686550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initial model struggled to achieve high accuracy on certain traffic signs, particularly those with similar features.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839152" y="3766780"/>
            <a:ext cx="539472" cy="539472"/>
          </a:xfrm>
          <a:prstGeom prst="roundRect">
            <a:avLst>
              <a:gd name="adj" fmla="val 6667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07269" y="3867269"/>
            <a:ext cx="20312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618298" y="3766780"/>
            <a:ext cx="2860953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Integration Difficulties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618298" y="4263152"/>
            <a:ext cx="6686550" cy="1150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Integrating the speech recognition engine with the traffic sign recognition model required careful consideration of audio formatting and timing.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839152" y="5923359"/>
            <a:ext cx="539472" cy="539472"/>
          </a:xfrm>
          <a:prstGeom prst="roundRect">
            <a:avLst>
              <a:gd name="adj" fmla="val 66672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07269" y="6023848"/>
            <a:ext cx="20312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618298" y="5923359"/>
            <a:ext cx="2820948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Dataset Variability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618298" y="6419731"/>
            <a:ext cx="6686550" cy="1150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training dataset contained images captured under various lighting and weather conditions, which impacted model performance.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5396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633" y="215384"/>
            <a:ext cx="1065014" cy="17231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68693" y="2627828"/>
            <a:ext cx="4054554" cy="506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Future Work</a:t>
            </a:r>
            <a:endParaRPr lang="en-US" sz="3150" dirty="0"/>
          </a:p>
        </p:txBody>
      </p:sp>
      <p:sp>
        <p:nvSpPr>
          <p:cNvPr id="5" name="Shape 1"/>
          <p:cNvSpPr/>
          <p:nvPr/>
        </p:nvSpPr>
        <p:spPr>
          <a:xfrm>
            <a:off x="7303651" y="3392924"/>
            <a:ext cx="22860" cy="4365784"/>
          </a:xfrm>
          <a:prstGeom prst="roundRect">
            <a:avLst>
              <a:gd name="adj" fmla="val 113071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6541056" y="3769162"/>
            <a:ext cx="603052" cy="22860"/>
          </a:xfrm>
          <a:prstGeom prst="roundRect">
            <a:avLst>
              <a:gd name="adj" fmla="val 1130716"/>
            </a:avLst>
          </a:prstGeom>
          <a:solidFill>
            <a:srgbClr val="F2B42D"/>
          </a:solidFill>
          <a:ln/>
        </p:spPr>
      </p:sp>
      <p:sp>
        <p:nvSpPr>
          <p:cNvPr id="7" name="Shape 3"/>
          <p:cNvSpPr/>
          <p:nvPr/>
        </p:nvSpPr>
        <p:spPr>
          <a:xfrm>
            <a:off x="7121247" y="3586758"/>
            <a:ext cx="387668" cy="387668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7242096" y="3658910"/>
            <a:ext cx="145971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4340066" y="3565208"/>
            <a:ext cx="2027277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Enhanced Dataset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968693" y="3921919"/>
            <a:ext cx="5398651" cy="826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Expanding the training dataset to include a broader range of traffic signs, varying lighting conditions, and more diverse scenarios will enhance the model's generalizability and robustness.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7486055" y="4630698"/>
            <a:ext cx="603052" cy="22860"/>
          </a:xfrm>
          <a:prstGeom prst="roundRect">
            <a:avLst>
              <a:gd name="adj" fmla="val 1130716"/>
            </a:avLst>
          </a:prstGeom>
          <a:solidFill>
            <a:srgbClr val="D7425E"/>
          </a:solidFill>
          <a:ln/>
        </p:spPr>
      </p:sp>
      <p:sp>
        <p:nvSpPr>
          <p:cNvPr id="12" name="Shape 8"/>
          <p:cNvSpPr/>
          <p:nvPr/>
        </p:nvSpPr>
        <p:spPr>
          <a:xfrm>
            <a:off x="7121247" y="4448294"/>
            <a:ext cx="387668" cy="387668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242096" y="4520446"/>
            <a:ext cx="145971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8262818" y="4426744"/>
            <a:ext cx="2027277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Real-Time Processing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8262818" y="4783455"/>
            <a:ext cx="5398770" cy="826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Improving the system's real-time processing capabilities is a critical area for future development. This will enable seamless integration into real-world applications such as driver assistance systems.</a:t>
            </a:r>
            <a:endParaRPr lang="en-US" sz="1350" dirty="0"/>
          </a:p>
        </p:txBody>
      </p:sp>
      <p:sp>
        <p:nvSpPr>
          <p:cNvPr id="16" name="Shape 12"/>
          <p:cNvSpPr/>
          <p:nvPr/>
        </p:nvSpPr>
        <p:spPr>
          <a:xfrm>
            <a:off x="6541056" y="5480923"/>
            <a:ext cx="603052" cy="22860"/>
          </a:xfrm>
          <a:prstGeom prst="roundRect">
            <a:avLst>
              <a:gd name="adj" fmla="val 1130716"/>
            </a:avLst>
          </a:prstGeom>
          <a:solidFill>
            <a:srgbClr val="DD785E"/>
          </a:solidFill>
          <a:ln/>
        </p:spPr>
      </p:sp>
      <p:sp>
        <p:nvSpPr>
          <p:cNvPr id="17" name="Shape 13"/>
          <p:cNvSpPr/>
          <p:nvPr/>
        </p:nvSpPr>
        <p:spPr>
          <a:xfrm>
            <a:off x="7121247" y="5298519"/>
            <a:ext cx="387668" cy="387668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7242096" y="5370671"/>
            <a:ext cx="145971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1900" dirty="0"/>
          </a:p>
        </p:txBody>
      </p:sp>
      <p:sp>
        <p:nvSpPr>
          <p:cNvPr id="19" name="Text 15"/>
          <p:cNvSpPr/>
          <p:nvPr/>
        </p:nvSpPr>
        <p:spPr>
          <a:xfrm>
            <a:off x="4340066" y="5276969"/>
            <a:ext cx="2027277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Additional Languages</a:t>
            </a:r>
            <a:endParaRPr lang="en-US" sz="1550" dirty="0"/>
          </a:p>
        </p:txBody>
      </p:sp>
      <p:sp>
        <p:nvSpPr>
          <p:cNvPr id="20" name="Text 16"/>
          <p:cNvSpPr/>
          <p:nvPr/>
        </p:nvSpPr>
        <p:spPr>
          <a:xfrm>
            <a:off x="968693" y="5633680"/>
            <a:ext cx="5398651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Expanding the system to support multiple languages for voice feedback will enhance accessibility and inclusivity for a wider range of road users.</a:t>
            </a:r>
            <a:endParaRPr lang="en-US" sz="1350" dirty="0"/>
          </a:p>
        </p:txBody>
      </p:sp>
      <p:sp>
        <p:nvSpPr>
          <p:cNvPr id="21" name="Shape 17"/>
          <p:cNvSpPr/>
          <p:nvPr/>
        </p:nvSpPr>
        <p:spPr>
          <a:xfrm>
            <a:off x="7486055" y="6331148"/>
            <a:ext cx="603052" cy="22860"/>
          </a:xfrm>
          <a:prstGeom prst="roundRect">
            <a:avLst>
              <a:gd name="adj" fmla="val 1130716"/>
            </a:avLst>
          </a:prstGeom>
          <a:solidFill>
            <a:srgbClr val="48A8E2"/>
          </a:solidFill>
          <a:ln/>
        </p:spPr>
      </p:sp>
      <p:sp>
        <p:nvSpPr>
          <p:cNvPr id="22" name="Shape 18"/>
          <p:cNvSpPr/>
          <p:nvPr/>
        </p:nvSpPr>
        <p:spPr>
          <a:xfrm>
            <a:off x="7121247" y="6148745"/>
            <a:ext cx="387668" cy="387668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7242096" y="6220897"/>
            <a:ext cx="145971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1900" dirty="0"/>
          </a:p>
        </p:txBody>
      </p:sp>
      <p:sp>
        <p:nvSpPr>
          <p:cNvPr id="24" name="Text 20"/>
          <p:cNvSpPr/>
          <p:nvPr/>
        </p:nvSpPr>
        <p:spPr>
          <a:xfrm>
            <a:off x="8262818" y="6127194"/>
            <a:ext cx="2299811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Integration with Vehicles</a:t>
            </a:r>
            <a:endParaRPr lang="en-US" sz="1550" dirty="0"/>
          </a:p>
        </p:txBody>
      </p:sp>
      <p:sp>
        <p:nvSpPr>
          <p:cNvPr id="25" name="Text 21"/>
          <p:cNvSpPr/>
          <p:nvPr/>
        </p:nvSpPr>
        <p:spPr>
          <a:xfrm>
            <a:off x="8262818" y="6483906"/>
            <a:ext cx="5398770" cy="1102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Exploring integration with vehicle systems presents an exciting opportunity to enhance safety and driver assistance. This could involve incorporating the system into autonomous vehicles or providing real-time alerts to drivers.</a:t>
            </a:r>
            <a:endParaRPr lang="en-US" sz="13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6BDF50E-E9C5-5E48-6B18-93DA257DD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4331" y="7586425"/>
            <a:ext cx="1814514" cy="6045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19" y="2294215"/>
            <a:ext cx="5033843" cy="364116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19813" y="644128"/>
            <a:ext cx="4258985" cy="532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</a:t>
            </a:r>
            <a:endParaRPr lang="en-US" sz="33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813" y="1447919"/>
            <a:ext cx="452437" cy="45243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19813" y="2081332"/>
            <a:ext cx="212943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Project Summary</a:t>
            </a:r>
            <a:endParaRPr lang="en-US" sz="1650" dirty="0"/>
          </a:p>
        </p:txBody>
      </p:sp>
      <p:sp>
        <p:nvSpPr>
          <p:cNvPr id="7" name="Text 2"/>
          <p:cNvSpPr/>
          <p:nvPr/>
        </p:nvSpPr>
        <p:spPr>
          <a:xfrm>
            <a:off x="6119813" y="2456140"/>
            <a:ext cx="7877175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project successfully developed a deep learning-based traffic sign recognition system equipped with voice feedback, improving accessibility and safety for road users.</a:t>
            </a:r>
            <a:endParaRPr lang="en-US" sz="14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813" y="3578185"/>
            <a:ext cx="452437" cy="45243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119813" y="4211598"/>
            <a:ext cx="212943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Impact</a:t>
            </a:r>
            <a:endParaRPr lang="en-US" sz="1650" dirty="0"/>
          </a:p>
        </p:txBody>
      </p:sp>
      <p:sp>
        <p:nvSpPr>
          <p:cNvPr id="10" name="Text 4"/>
          <p:cNvSpPr/>
          <p:nvPr/>
        </p:nvSpPr>
        <p:spPr>
          <a:xfrm>
            <a:off x="6119813" y="4586407"/>
            <a:ext cx="7877175" cy="86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system demonstrates a practical application of deep learning in transportation, offering potential integration with autonomous vehicles and driver assistance systems, enhancing safety and accessibility.</a:t>
            </a:r>
            <a:endParaRPr lang="en-US" sz="14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9813" y="5998012"/>
            <a:ext cx="452437" cy="45243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19813" y="6631424"/>
            <a:ext cx="212943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Future Directions</a:t>
            </a:r>
            <a:endParaRPr lang="en-US" sz="1650" dirty="0"/>
          </a:p>
        </p:txBody>
      </p:sp>
      <p:sp>
        <p:nvSpPr>
          <p:cNvPr id="13" name="Text 6"/>
          <p:cNvSpPr/>
          <p:nvPr/>
        </p:nvSpPr>
        <p:spPr>
          <a:xfrm>
            <a:off x="6119813" y="7006233"/>
            <a:ext cx="7877175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can be expanded to recognize a wider range of traffic signs, adapted for use in various countries and environments, and integrated with vehicle systems for real-time applications.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4FE489-77B2-59FC-A6DC-0964B5C81E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96608" y="7793966"/>
            <a:ext cx="1733792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1992630"/>
            <a:ext cx="4869061" cy="424422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469112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</a:t>
            </a:r>
            <a:endParaRPr lang="en-US" sz="4550" dirty="0"/>
          </a:p>
        </p:txBody>
      </p:sp>
      <p:sp>
        <p:nvSpPr>
          <p:cNvPr id="6" name="Text 2"/>
          <p:cNvSpPr/>
          <p:nvPr/>
        </p:nvSpPr>
        <p:spPr>
          <a:xfrm>
            <a:off x="1037153" y="2946559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endParaRPr lang="en-US" sz="2700" dirty="0"/>
          </a:p>
        </p:txBody>
      </p:sp>
      <p:sp>
        <p:nvSpPr>
          <p:cNvPr id="7" name="Text 3"/>
          <p:cNvSpPr/>
          <p:nvPr/>
        </p:nvSpPr>
        <p:spPr>
          <a:xfrm>
            <a:off x="1666280" y="2843093"/>
            <a:ext cx="4706779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535259" y="2464419"/>
            <a:ext cx="7744705" cy="4694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“Voice-Based Traffic Sign Recognition," focuses on developing a deep learning-based system capable of recognizing traffic signs and providing real-time voice feedback to users. The system is designed to enhance road safety and accessibility, especially for drivers and pedestrians who may require additional assistance in interpreting traffic signs.</a:t>
            </a:r>
          </a:p>
          <a:p>
            <a:pPr>
              <a:lnSpc>
                <a:spcPts val="31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primary objective is to build a robust traffic sign recognition model using Convolutional Neural Networks (CNNs) and integrate it with a voice output system. The system is intended to be deployed as a web application, allowing users to upload images of traffic signs and receive immediate voice feedback on the sign's meaning.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lnSpc>
                <a:spcPts val="3100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lnSpc>
                <a:spcPts val="3100"/>
              </a:lnSpc>
              <a:buNone/>
            </a:pP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1037153" y="5167432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endParaRPr lang="en-US" sz="2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198" y="2059305"/>
            <a:ext cx="4987885" cy="411087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7825" y="861417"/>
            <a:ext cx="4691301" cy="586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Technologies Used</a:t>
            </a:r>
            <a:endParaRPr lang="en-US" sz="3650" dirty="0"/>
          </a:p>
        </p:txBody>
      </p:sp>
      <p:sp>
        <p:nvSpPr>
          <p:cNvPr id="5" name="Shape 1"/>
          <p:cNvSpPr/>
          <p:nvPr/>
        </p:nvSpPr>
        <p:spPr>
          <a:xfrm>
            <a:off x="356839" y="2359501"/>
            <a:ext cx="8089335" cy="4602837"/>
          </a:xfrm>
          <a:prstGeom prst="roundRect">
            <a:avLst>
              <a:gd name="adj" fmla="val 2000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55330" y="2888496"/>
            <a:ext cx="4800580" cy="3818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500" indent="-5715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Python</a:t>
            </a:r>
          </a:p>
          <a:p>
            <a:pPr marL="571500" indent="-571500">
              <a:lnSpc>
                <a:spcPts val="23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Nunito" pitchFamily="34" charset="0"/>
              <a:ea typeface="Nunito" pitchFamily="34" charset="-122"/>
              <a:cs typeface="Nunito" pitchFamily="34" charset="-120"/>
            </a:endParaRPr>
          </a:p>
          <a:p>
            <a:pPr marL="571500" indent="-5715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TensorFlow/</a:t>
            </a:r>
            <a:r>
              <a:rPr lang="en-US" sz="3200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Keras</a:t>
            </a:r>
            <a:endParaRPr lang="en-US" sz="3200" dirty="0">
              <a:solidFill>
                <a:srgbClr val="FFFFFF"/>
              </a:solidFill>
              <a:latin typeface="Nunito" pitchFamily="34" charset="0"/>
              <a:ea typeface="Nunito" pitchFamily="34" charset="-122"/>
              <a:cs typeface="Nunito" pitchFamily="34" charset="-120"/>
            </a:endParaRPr>
          </a:p>
          <a:p>
            <a:pPr marL="571500" indent="-571500">
              <a:lnSpc>
                <a:spcPts val="23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Nunito" pitchFamily="34" charset="0"/>
              </a:rPr>
              <a:t>Flask</a:t>
            </a:r>
          </a:p>
          <a:p>
            <a:pPr marL="571500" indent="-571500">
              <a:lnSpc>
                <a:spcPts val="23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Nunito" pitchFamily="34" charset="0"/>
            </a:endParaRPr>
          </a:p>
          <a:p>
            <a:pPr marL="571500" indent="-5715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Nunito" pitchFamily="34" charset="0"/>
              </a:rPr>
              <a:t>Numpy</a:t>
            </a:r>
            <a:endParaRPr lang="en-US" sz="3200" dirty="0">
              <a:solidFill>
                <a:srgbClr val="FFFFFF"/>
              </a:solidFill>
              <a:latin typeface="Nunito" pitchFamily="34" charset="0"/>
            </a:endParaRPr>
          </a:p>
          <a:p>
            <a:pPr marL="571500" indent="-571500">
              <a:lnSpc>
                <a:spcPts val="23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Nunito" pitchFamily="34" charset="0"/>
            </a:endParaRPr>
          </a:p>
          <a:p>
            <a:pPr marL="571500" indent="-5715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Nunito" pitchFamily="34" charset="0"/>
              </a:rPr>
              <a:t>Pandas</a:t>
            </a:r>
          </a:p>
          <a:p>
            <a:pPr marL="571500" indent="-571500">
              <a:lnSpc>
                <a:spcPts val="23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Nunito" pitchFamily="34" charset="0"/>
            </a:endParaRPr>
          </a:p>
          <a:p>
            <a:pPr marL="571500" indent="-5715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Nunito" pitchFamily="34" charset="0"/>
              </a:rPr>
              <a:t>OpenCV</a:t>
            </a:r>
          </a:p>
          <a:p>
            <a:pPr marL="571500" indent="-571500">
              <a:lnSpc>
                <a:spcPts val="23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Nunito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19996" y="2381607"/>
            <a:ext cx="7304008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919996" y="3663434"/>
            <a:ext cx="2345650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919996" y="5038844"/>
            <a:ext cx="2345650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919996" y="5451515"/>
            <a:ext cx="730400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919996" y="6414254"/>
            <a:ext cx="2345650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endParaRPr lang="en-US" sz="1800" dirty="0"/>
          </a:p>
        </p:txBody>
      </p:sp>
      <p:sp>
        <p:nvSpPr>
          <p:cNvPr id="16" name="Text 12"/>
          <p:cNvSpPr/>
          <p:nvPr/>
        </p:nvSpPr>
        <p:spPr>
          <a:xfrm>
            <a:off x="919996" y="6826925"/>
            <a:ext cx="730400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619845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Problem Statement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2962989"/>
            <a:ext cx="5117902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5E98F1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Challenges in Traffic Sign Recognition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3572947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Environmental factors like lighting, weather, and image quality can impact recognition accuracy.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968693" y="4585216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processing is essential for autonomous vehicles to make quick and accurate decisions.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968693" y="5597485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Accessibility solutions are needed to assist visually impaired drivers.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810" y="296298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5E98F1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Proposed Solution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7623810" y="3572947"/>
            <a:ext cx="604527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Combining deep learning for sign recognition with speech synthesis for audio feedback addresses these challenges.</a:t>
            </a:r>
            <a:endParaRPr lang="en-US" sz="1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E94F38-95C9-4882-8717-0A88B5CE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749" y="7702526"/>
            <a:ext cx="2664651" cy="5270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528995"/>
            <a:ext cx="4832033" cy="565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Methodology Overview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1245751" y="1479471"/>
            <a:ext cx="22860" cy="6222206"/>
          </a:xfrm>
          <a:prstGeom prst="roundRect">
            <a:avLst>
              <a:gd name="adj" fmla="val 12623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1450717" y="1900714"/>
            <a:ext cx="673298" cy="22860"/>
          </a:xfrm>
          <a:prstGeom prst="roundRect">
            <a:avLst>
              <a:gd name="adj" fmla="val 1262300"/>
            </a:avLst>
          </a:prstGeom>
          <a:solidFill>
            <a:srgbClr val="F2B42D"/>
          </a:solidFill>
          <a:ln/>
        </p:spPr>
      </p:sp>
      <p:sp>
        <p:nvSpPr>
          <p:cNvPr id="5" name="Shape 3"/>
          <p:cNvSpPr/>
          <p:nvPr/>
        </p:nvSpPr>
        <p:spPr>
          <a:xfrm>
            <a:off x="1040785" y="1695807"/>
            <a:ext cx="432792" cy="432792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175683" y="1776413"/>
            <a:ext cx="16287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2315170" y="1671757"/>
            <a:ext cx="2263140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Image Preprocessing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15170" y="2070021"/>
            <a:ext cx="1134641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Images are prepared for the model through resizing, normalization, and grayscale conversion.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1450717" y="3183612"/>
            <a:ext cx="673298" cy="22860"/>
          </a:xfrm>
          <a:prstGeom prst="roundRect">
            <a:avLst>
              <a:gd name="adj" fmla="val 1262300"/>
            </a:avLst>
          </a:prstGeom>
          <a:solidFill>
            <a:srgbClr val="D7425E"/>
          </a:solidFill>
          <a:ln/>
        </p:spPr>
      </p:sp>
      <p:sp>
        <p:nvSpPr>
          <p:cNvPr id="10" name="Shape 8"/>
          <p:cNvSpPr/>
          <p:nvPr/>
        </p:nvSpPr>
        <p:spPr>
          <a:xfrm>
            <a:off x="1040785" y="2978706"/>
            <a:ext cx="432792" cy="432792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175683" y="3059311"/>
            <a:ext cx="16287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2315170" y="2954655"/>
            <a:ext cx="2263140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Model Training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315170" y="3352919"/>
            <a:ext cx="1134641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CNN architecture, training process, and hyperparameters are defined and optimized.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1450717" y="4466511"/>
            <a:ext cx="673298" cy="22860"/>
          </a:xfrm>
          <a:prstGeom prst="roundRect">
            <a:avLst>
              <a:gd name="adj" fmla="val 1262300"/>
            </a:avLst>
          </a:prstGeom>
          <a:solidFill>
            <a:srgbClr val="DD785E"/>
          </a:solidFill>
          <a:ln/>
        </p:spPr>
      </p:sp>
      <p:sp>
        <p:nvSpPr>
          <p:cNvPr id="15" name="Shape 13"/>
          <p:cNvSpPr/>
          <p:nvPr/>
        </p:nvSpPr>
        <p:spPr>
          <a:xfrm>
            <a:off x="1040785" y="4261604"/>
            <a:ext cx="432792" cy="432792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175683" y="4342209"/>
            <a:ext cx="16287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2315170" y="4237553"/>
            <a:ext cx="2263140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Augmentation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2315170" y="4635818"/>
            <a:ext cx="1134641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Techniques like rotation, flipping, zooming, and brightness adjustment enhance dataset diversity and robustness.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1450717" y="5749409"/>
            <a:ext cx="673298" cy="22860"/>
          </a:xfrm>
          <a:prstGeom prst="roundRect">
            <a:avLst>
              <a:gd name="adj" fmla="val 1262300"/>
            </a:avLst>
          </a:prstGeom>
          <a:solidFill>
            <a:srgbClr val="48A8E2"/>
          </a:solidFill>
          <a:ln/>
        </p:spPr>
      </p:sp>
      <p:sp>
        <p:nvSpPr>
          <p:cNvPr id="20" name="Shape 18"/>
          <p:cNvSpPr/>
          <p:nvPr/>
        </p:nvSpPr>
        <p:spPr>
          <a:xfrm>
            <a:off x="1040785" y="5544503"/>
            <a:ext cx="432792" cy="432792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175683" y="5625108"/>
            <a:ext cx="16287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2315170" y="5520452"/>
            <a:ext cx="2263140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Speech Recognition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2315170" y="5918716"/>
            <a:ext cx="1134641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Recognized signs are converted to text and then to voice using speech synthesis technology.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1450717" y="7032308"/>
            <a:ext cx="673298" cy="22860"/>
          </a:xfrm>
          <a:prstGeom prst="roundRect">
            <a:avLst>
              <a:gd name="adj" fmla="val 1262300"/>
            </a:avLst>
          </a:prstGeom>
          <a:solidFill>
            <a:srgbClr val="59ABA9"/>
          </a:solidFill>
          <a:ln/>
        </p:spPr>
      </p:sp>
      <p:sp>
        <p:nvSpPr>
          <p:cNvPr id="25" name="Shape 23"/>
          <p:cNvSpPr/>
          <p:nvPr/>
        </p:nvSpPr>
        <p:spPr>
          <a:xfrm>
            <a:off x="1040785" y="6827401"/>
            <a:ext cx="432792" cy="432792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59ABA9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1175683" y="6908006"/>
            <a:ext cx="16287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2315170" y="6803350"/>
            <a:ext cx="2263140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Web Application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2315170" y="7201614"/>
            <a:ext cx="1134641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Flask-based web application is built for image upload, prediction display, and voice feedback.</a:t>
            </a:r>
            <a:endParaRPr lang="en-US" sz="15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F3764C0-82C5-AB77-0425-F88D1E3B3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7760" y="7784345"/>
            <a:ext cx="2122640" cy="4198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271230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Image Preprocessing</a:t>
            </a:r>
            <a:endParaRPr lang="en-US" sz="4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2491026"/>
            <a:ext cx="3984069" cy="24623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5261967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Resizing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968693" y="5773222"/>
            <a:ext cx="398406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Images are standardized to match the CNN model's input requirements, ensuring consistency.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046" y="2491026"/>
            <a:ext cx="3984069" cy="24623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23046" y="5261967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Normalization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5323046" y="5773222"/>
            <a:ext cx="398406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Pixel values are scaled to a range (e.g., 0 to 1) for improved model performance and stability.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2491026"/>
            <a:ext cx="3984188" cy="24623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400" y="5261967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Grayscale Conversion</a:t>
            </a:r>
            <a:endParaRPr lang="en-US" sz="2250" dirty="0"/>
          </a:p>
        </p:txBody>
      </p:sp>
      <p:sp>
        <p:nvSpPr>
          <p:cNvPr id="11" name="Text 6"/>
          <p:cNvSpPr/>
          <p:nvPr/>
        </p:nvSpPr>
        <p:spPr>
          <a:xfrm>
            <a:off x="9677400" y="5773222"/>
            <a:ext cx="39841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If color information is not crucial, images are converted to grayscale to reduce complexity.</a:t>
            </a:r>
            <a:endParaRPr lang="en-US" sz="1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8DA70F-5546-9A7A-FBE3-7C4B8A313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4692" y="7778234"/>
            <a:ext cx="1733792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247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049" y="265152"/>
            <a:ext cx="3182183" cy="212217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68693" y="3236000"/>
            <a:ext cx="4992886" cy="624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Model Architecture</a:t>
            </a:r>
            <a:endParaRPr lang="en-US" sz="3900" dirty="0"/>
          </a:p>
        </p:txBody>
      </p:sp>
      <p:sp>
        <p:nvSpPr>
          <p:cNvPr id="5" name="Shape 1"/>
          <p:cNvSpPr/>
          <p:nvPr/>
        </p:nvSpPr>
        <p:spPr>
          <a:xfrm>
            <a:off x="968693" y="4178379"/>
            <a:ext cx="12692896" cy="3470553"/>
          </a:xfrm>
          <a:prstGeom prst="roundRect">
            <a:avLst>
              <a:gd name="adj" fmla="val 917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976312" y="4185999"/>
            <a:ext cx="12677656" cy="9486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88601" y="4320897"/>
            <a:ext cx="5910620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Convolutional Layers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531179" y="4320897"/>
            <a:ext cx="5910620" cy="678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Extract hierarchical features from input images using convolutional filters.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976312" y="5134689"/>
            <a:ext cx="12677656" cy="9486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1188601" y="5269587"/>
            <a:ext cx="5910620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Pooling Layers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7531179" y="5269587"/>
            <a:ext cx="5910620" cy="678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 spatial dimensions of feature maps to retain essential features and decrease complexity.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976312" y="6083379"/>
            <a:ext cx="12677656" cy="9486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188601" y="6218277"/>
            <a:ext cx="5910620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Fully Connected Layers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7531179" y="6218277"/>
            <a:ext cx="5910620" cy="678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Perform classification based on features extracted by convolutional and pooling layers.</a:t>
            </a:r>
            <a:endParaRPr lang="en-US" sz="1650" dirty="0"/>
          </a:p>
        </p:txBody>
      </p:sp>
      <p:sp>
        <p:nvSpPr>
          <p:cNvPr id="15" name="Shape 11"/>
          <p:cNvSpPr/>
          <p:nvPr/>
        </p:nvSpPr>
        <p:spPr>
          <a:xfrm>
            <a:off x="976312" y="7032069"/>
            <a:ext cx="12677656" cy="6092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188601" y="7166967"/>
            <a:ext cx="5910620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Activation Functions</a:t>
            </a:r>
            <a:endParaRPr lang="en-US" sz="1650" dirty="0"/>
          </a:p>
        </p:txBody>
      </p:sp>
      <p:sp>
        <p:nvSpPr>
          <p:cNvPr id="17" name="Text 13"/>
          <p:cNvSpPr/>
          <p:nvPr/>
        </p:nvSpPr>
        <p:spPr>
          <a:xfrm>
            <a:off x="7531179" y="7166967"/>
            <a:ext cx="5910620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Introduce non-linearity and improve learning (e.g., ReLU).</a:t>
            </a:r>
            <a:endParaRPr lang="en-US" sz="16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979A2E-A71B-9AA3-74FF-6DA55FA78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7072" y="7772709"/>
            <a:ext cx="1733792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69" y="2635806"/>
            <a:ext cx="4995743" cy="296001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73272" y="539710"/>
            <a:ext cx="4618315" cy="577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Augmentation</a:t>
            </a:r>
            <a:endParaRPr lang="en-US" sz="3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272" y="1411248"/>
            <a:ext cx="981313" cy="157019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48907" y="1607463"/>
            <a:ext cx="2309098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Rotation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7448907" y="2013704"/>
            <a:ext cx="6494621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Simulates different viewing angles to improve the model's ability to recognize signs from various orientations.</a:t>
            </a:r>
            <a:endParaRPr lang="en-US" sz="15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272" y="2981444"/>
            <a:ext cx="981313" cy="157019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48907" y="3177659"/>
            <a:ext cx="2309098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Flipping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7448907" y="3583900"/>
            <a:ext cx="649462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Adds diversity by creating mirrored versions of images.</a:t>
            </a:r>
            <a:endParaRPr lang="en-US" sz="15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272" y="4551640"/>
            <a:ext cx="981313" cy="157019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48907" y="4747855"/>
            <a:ext cx="2309098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Zooming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7448907" y="5154097"/>
            <a:ext cx="649462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Enhances the model's ability to recognize signs at different distances.</a:t>
            </a:r>
            <a:endParaRPr lang="en-US" sz="15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3272" y="6121837"/>
            <a:ext cx="981313" cy="157019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48907" y="6318052"/>
            <a:ext cx="2424827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Brightness Adjustment</a:t>
            </a:r>
            <a:endParaRPr lang="en-US" sz="1800" dirty="0"/>
          </a:p>
        </p:txBody>
      </p:sp>
      <p:sp>
        <p:nvSpPr>
          <p:cNvPr id="16" name="Text 8"/>
          <p:cNvSpPr/>
          <p:nvPr/>
        </p:nvSpPr>
        <p:spPr>
          <a:xfrm>
            <a:off x="7448907" y="6724293"/>
            <a:ext cx="649462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Helps the model adapt to varying lighting conditions.</a:t>
            </a:r>
            <a:endParaRPr lang="en-US" sz="15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99BA09-B9A3-11AA-4EAA-B3B2FE574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45817" y="7484674"/>
            <a:ext cx="3175767" cy="6281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602" y="2546271"/>
            <a:ext cx="4999196" cy="313705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1871" y="847130"/>
            <a:ext cx="4584025" cy="572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Model Training</a:t>
            </a:r>
            <a:endParaRPr lang="en-US" sz="3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71" y="1712238"/>
            <a:ext cx="486966" cy="48696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81871" y="2393990"/>
            <a:ext cx="2291953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Dataset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681871" y="2797254"/>
            <a:ext cx="7780258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German Traffic Sign Recognition Benchmark (GTSRB) or similar dataset is used for training.</a:t>
            </a:r>
            <a:endParaRPr lang="en-US" sz="15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71" y="4004786"/>
            <a:ext cx="486966" cy="48696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81871" y="4686538"/>
            <a:ext cx="2291953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Parameters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681871" y="5089803"/>
            <a:ext cx="7780258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Epochs, batch size, and optimizer (e.g., Adam, SGD) are defined for the training process.</a:t>
            </a:r>
            <a:endParaRPr lang="en-US" sz="15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871" y="5985748"/>
            <a:ext cx="486966" cy="48696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81871" y="6667500"/>
            <a:ext cx="2291953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Performance Metrics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681871" y="7070765"/>
            <a:ext cx="7780258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Accuracy and loss values are used to evaluate the model's performance during training.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1028</Words>
  <Application>Microsoft Office PowerPoint</Application>
  <PresentationFormat>Custom</PresentationFormat>
  <Paragraphs>160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PT Sans</vt:lpstr>
      <vt:lpstr>Nunito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Hayath Allabakash</cp:lastModifiedBy>
  <cp:revision>10</cp:revision>
  <dcterms:created xsi:type="dcterms:W3CDTF">2024-09-02T17:04:20Z</dcterms:created>
  <dcterms:modified xsi:type="dcterms:W3CDTF">2024-09-03T05:06:24Z</dcterms:modified>
</cp:coreProperties>
</file>